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embeddedFontLst>
    <p:embeddedFont>
      <p:font typeface="MiSans" panose="020B0604020202020204" charset="-12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87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Service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 &amp; Reply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Response Generation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2-d2nf8mh8bjvh7rlj0a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77" y="0"/>
            <a:ext cx="6564268" cy="342900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2-d2nf8mh8bjvh7rlj0a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49" y="3429001"/>
            <a:ext cx="6571151" cy="342900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Drafting Responses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accurate and brand-aligned responses to customer inquiries in seconds, offering tone variations to match the situation and ensuring grammatical and policy consistency.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Handle Time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response drafting, AI significantly reduces average handle time (AHT), allowing agents to manage more inquiries efficiently and maintain a consistent brand voice.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FFF2C6"/>
            </a:gs>
            <a:gs pos="51000">
              <a:srgbClr val="D8E1FD"/>
            </a:gs>
            <a:gs pos="83000">
              <a:srgbClr val="D8E1FD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3-d2nf8mp8bjvh7rlj0ao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611"/>
            <a:ext cx="51435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3971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93971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3974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13974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976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33976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3979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53979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6356" y="10642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736356" y="10642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36356" y="8641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36356" y="8641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36356" y="6641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36356" y="6641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6356" y="464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736356" y="464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04560" y="530225"/>
            <a:ext cx="594233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Base Optimization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09664" y="49466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09664" y="49466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86063" y="49872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786063" y="49872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09664" y="14777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09664" y="14777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786063" y="15182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786063" y="15182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09664" y="32014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709664" y="32014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786063" y="32420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8"/>
          <p:cNvSpPr/>
          <p:nvPr/>
        </p:nvSpPr>
        <p:spPr>
          <a:xfrm>
            <a:off x="5786063" y="32420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002020" y="1406525"/>
            <a:ext cx="58718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Search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000115" y="1852930"/>
            <a:ext cx="594233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quickly searches the knowledge base to find relevant help articles for agents and customers, ensuring that accurate information is readily available.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000115" y="3134995"/>
            <a:ext cx="58743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Updates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938520" y="3534410"/>
            <a:ext cx="594233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continuously updates documentation based on new information and feedback, keeping the knowledge base current and useful for both agents and customers.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000115" y="4879975"/>
            <a:ext cx="58743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Tools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938520" y="5279390"/>
            <a:ext cx="594233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Guru, Notion AI, Confluence AI, Zendesk Guide, and Intercom Articles enhance knowledge management, making it easier for agents to access and share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&amp; Insight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167516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8167516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67541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36754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567566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567566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767591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76759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64153" y="192468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964153" y="19246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64153" y="17246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964153" y="17246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964153" y="1524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7964153" y="1524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964153" y="13246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964153" y="13246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32775" y="1391285"/>
            <a:ext cx="3620770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Call Transcription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471" y="5638855"/>
            <a:ext cx="8245140" cy="404296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1" name="Text 18"/>
          <p:cNvSpPr/>
          <p:nvPr/>
        </p:nvSpPr>
        <p:spPr>
          <a:xfrm>
            <a:off x="1471" y="5638855"/>
            <a:ext cx="8245140" cy="4042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2488" y="1391282"/>
            <a:ext cx="7042782" cy="3429000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3" name="Text 20"/>
          <p:cNvSpPr/>
          <p:nvPr/>
        </p:nvSpPr>
        <p:spPr>
          <a:xfrm>
            <a:off x="642488" y="1391282"/>
            <a:ext cx="7042782" cy="3429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101314" y="325445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8101314" y="325445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177713" y="329499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8177713" y="329499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88818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488818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88843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68884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88868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888868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088893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108889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285455" y="1849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285455" y="1849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285456" y="1649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285456" y="1649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285456" y="1449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285456" y="1449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285456" y="1249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285456" y="1249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7892915" y="51469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7892915" y="51469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7892915" y="49468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7892915" y="49468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7892915" y="47468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6"/>
          <p:cNvSpPr/>
          <p:nvPr/>
        </p:nvSpPr>
        <p:spPr>
          <a:xfrm>
            <a:off x="7892915" y="47468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7892915" y="45468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7892915" y="45468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7092815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0"/>
          <p:cNvSpPr/>
          <p:nvPr/>
        </p:nvSpPr>
        <p:spPr>
          <a:xfrm>
            <a:off x="7092815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7292840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7292840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7492865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4"/>
          <p:cNvSpPr/>
          <p:nvPr/>
        </p:nvSpPr>
        <p:spPr>
          <a:xfrm>
            <a:off x="7492865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7692890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6"/>
          <p:cNvSpPr/>
          <p:nvPr/>
        </p:nvSpPr>
        <p:spPr>
          <a:xfrm>
            <a:off x="7692890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0" name="Image 1" descr="https://kimi-img.moonshot.cn/pub/slides/slides_tmpl/image/25-08-27-20:04:37-d2nf8l98bjvh7rlj0ad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98" y="1391282"/>
            <a:ext cx="5960257" cy="3407832"/>
          </a:xfrm>
          <a:prstGeom prst="rect">
            <a:avLst/>
          </a:prstGeom>
        </p:spPr>
      </p:pic>
      <p:sp>
        <p:nvSpPr>
          <p:cNvPr id="61" name="Text 57"/>
          <p:cNvSpPr/>
          <p:nvPr/>
        </p:nvSpPr>
        <p:spPr>
          <a:xfrm>
            <a:off x="8405495" y="3320098"/>
            <a:ext cx="36214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Transcription</a:t>
            </a:r>
            <a:endParaRPr lang="en-US" sz="1600" dirty="0"/>
          </a:p>
        </p:txBody>
      </p:sp>
      <p:sp>
        <p:nvSpPr>
          <p:cNvPr id="62" name="Text 58"/>
          <p:cNvSpPr/>
          <p:nvPr/>
        </p:nvSpPr>
        <p:spPr>
          <a:xfrm>
            <a:off x="8215630" y="3862070"/>
            <a:ext cx="3811270" cy="2329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transcribes live calls in real time, detects sentiment spikes, and prompts supervisors to intervene when necessary, improving quality assurance and reducing after-call work.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C7D5FC"/>
            </a:gs>
            <a:gs pos="42000">
              <a:srgbClr val="C7D5FC"/>
            </a:gs>
            <a:gs pos="56000">
              <a:srgbClr val="D8E1FD"/>
            </a:gs>
            <a:gs pos="100000">
              <a:srgbClr val="D8E1FD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8-d2nf8o18bjvh7rlj0b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" y="11819"/>
            <a:ext cx="369841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4" name="Text 1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09932" y="187994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09932" y="187994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86331" y="192048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8" name="Text 5"/>
          <p:cNvSpPr/>
          <p:nvPr/>
        </p:nvSpPr>
        <p:spPr>
          <a:xfrm>
            <a:off x="4186331" y="192048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482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24482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4484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44484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4487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4487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84489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84489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41460" y="112167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041460" y="112167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041460" y="9216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4041460" y="9216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041460" y="7216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041460" y="7216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041460" y="52159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041460" y="52159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311650" y="788670"/>
            <a:ext cx="6387465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Customer Insights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13528" y="658981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713528" y="658981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13528" y="63897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713528" y="63897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13528" y="6189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713528" y="6189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713528" y="59897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713528" y="59897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13528" y="57373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713528" y="57373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713528" y="55373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713528" y="55373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13528" y="5337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713528" y="5337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13528" y="51372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713528" y="51372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1539043" y="22135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11539043" y="22135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11539043" y="20135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11539043" y="20135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1539043" y="18135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11539043" y="18135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11539043" y="1613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6"/>
          <p:cNvSpPr/>
          <p:nvPr/>
        </p:nvSpPr>
        <p:spPr>
          <a:xfrm>
            <a:off x="11539043" y="1613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11539043" y="13611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11539043" y="13611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11539043" y="116111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0"/>
          <p:cNvSpPr/>
          <p:nvPr/>
        </p:nvSpPr>
        <p:spPr>
          <a:xfrm>
            <a:off x="11539043" y="116111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11539043" y="9610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11539043" y="9610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11539043" y="7610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4"/>
          <p:cNvSpPr/>
          <p:nvPr/>
        </p:nvSpPr>
        <p:spPr>
          <a:xfrm>
            <a:off x="11539043" y="7610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4109932" y="316585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4109932" y="316585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4186331" y="320639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1" name="Text 58"/>
          <p:cNvSpPr/>
          <p:nvPr/>
        </p:nvSpPr>
        <p:spPr>
          <a:xfrm>
            <a:off x="4186331" y="320639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4109932" y="438098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3" name="Text 60"/>
          <p:cNvSpPr/>
          <p:nvPr/>
        </p:nvSpPr>
        <p:spPr>
          <a:xfrm>
            <a:off x="4109932" y="438098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4186331" y="442151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5" name="Text 62"/>
          <p:cNvSpPr/>
          <p:nvPr/>
        </p:nvSpPr>
        <p:spPr>
          <a:xfrm>
            <a:off x="4186331" y="442151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4109932" y="559819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7" name="Text 64"/>
          <p:cNvSpPr/>
          <p:nvPr/>
        </p:nvSpPr>
        <p:spPr>
          <a:xfrm>
            <a:off x="4109932" y="559819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4186331" y="563873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9" name="Text 66"/>
          <p:cNvSpPr/>
          <p:nvPr/>
        </p:nvSpPr>
        <p:spPr>
          <a:xfrm>
            <a:off x="4186331" y="563873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Text 67"/>
          <p:cNvSpPr/>
          <p:nvPr/>
        </p:nvSpPr>
        <p:spPr>
          <a:xfrm>
            <a:off x="4538760" y="181026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Churn Prediction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4566285" y="2158365"/>
            <a:ext cx="697230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customer data to identify patterns of churn or dissatisfaction, enabling proactive retention strategies and personalized solutions.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4538760" y="309617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Offers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4566285" y="3444240"/>
            <a:ext cx="697357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personalized offers and solutions based on customer history and behavior, enhancing the overall customer experience and increasing loyalty.</a:t>
            </a:r>
            <a:endParaRPr lang="en-US" sz="1600" dirty="0"/>
          </a:p>
        </p:txBody>
      </p:sp>
      <p:sp>
        <p:nvSpPr>
          <p:cNvPr id="74" name="Text 71"/>
          <p:cNvSpPr/>
          <p:nvPr/>
        </p:nvSpPr>
        <p:spPr>
          <a:xfrm>
            <a:off x="4538760" y="4311300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Segmentation</a:t>
            </a:r>
            <a:endParaRPr lang="en-US" sz="1600" dirty="0"/>
          </a:p>
        </p:txBody>
      </p:sp>
      <p:sp>
        <p:nvSpPr>
          <p:cNvPr id="75" name="Text 72"/>
          <p:cNvSpPr/>
          <p:nvPr/>
        </p:nvSpPr>
        <p:spPr>
          <a:xfrm>
            <a:off x="4566285" y="4659630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automatically segments customers into different groups based on their behavior and preferences, allowing for targeted marketing and support strategies.</a:t>
            </a:r>
            <a:endParaRPr lang="en-US" sz="1600" dirty="0"/>
          </a:p>
        </p:txBody>
      </p:sp>
      <p:sp>
        <p:nvSpPr>
          <p:cNvPr id="76" name="Text 73"/>
          <p:cNvSpPr/>
          <p:nvPr/>
        </p:nvSpPr>
        <p:spPr>
          <a:xfrm>
            <a:off x="4538760" y="5528514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Tools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4566285" y="5876925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HubSpot AI, Salesforce Einstein, Klaviyo, and Zendesk Explore provide powerful insights and predictive analytics to drive customer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Audit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Your Repetitive Tasks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9012" y="2259805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2" y="2300343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5802" y="2300343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33236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633236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00026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3700026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846439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846439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13229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0" name="Text 28"/>
          <p:cNvSpPr/>
          <p:nvPr/>
        </p:nvSpPr>
        <p:spPr>
          <a:xfrm>
            <a:off x="7913229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20:04:45-d2nf8n98bjvh7rlj0ar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70" y="1811078"/>
            <a:ext cx="3662704" cy="2155017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4-d2nf8n18bjvh7rlj0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94" y="1811078"/>
            <a:ext cx="3662704" cy="2125440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923689" y="2075142"/>
            <a:ext cx="204418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Tasks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84885" y="2860675"/>
            <a:ext cx="1983105" cy="2339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5–7 recurring tasks performed daily, such as responding to FAQs, documenting tickets, or handling escalations, to identify areas for AI integration.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3897912" y="4195673"/>
            <a:ext cx="34113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Criteria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3588573" y="4713984"/>
            <a:ext cx="3720701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each task based on criteria like repetitiveness, policy-heavy nature, time sensitivity, and information intensity to determine AI suitability.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8111115" y="4195673"/>
            <a:ext cx="34113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 for AI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738194" y="4713984"/>
            <a:ext cx="372070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 tasks that meet two or more criteria as strong candidates for AI integration, ensuring that AI is used where it can provide the most value.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High-Impact AI Wins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Victories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tasks like automated drafting, ticket routing, or call summarization as initial AI implementations to quickly reduce workload and improve efficiency.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AI tools gradually, measure their impact on key metrics like CSAT and AHT, and iterate based on feedback to optimize results.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24336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724336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924361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924361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24386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124386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24411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324411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31910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831910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31935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031935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31960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231960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31985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31985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31923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5831923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31948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6031948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31973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231973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31998" y="30207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431998" y="30207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456625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456625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656650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9656650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856675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856675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056700" y="2968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10056700" y="2968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460361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9460361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660386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9660386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860411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9860411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060436" y="12022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10060436" y="12022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873023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1873023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073048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073048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273073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273073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473098" y="43750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473098" y="43750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831910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5831910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031935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6031935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31960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6231960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31985" y="4877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6431985" y="4877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23882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1023882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23907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1223907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423932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1423932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623957" y="995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1623957" y="995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0519" y="17356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5"/>
          <p:cNvSpPr/>
          <p:nvPr/>
        </p:nvSpPr>
        <p:spPr>
          <a:xfrm>
            <a:off x="820519" y="17356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0519" y="153559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9" name="Text 67"/>
          <p:cNvSpPr/>
          <p:nvPr/>
        </p:nvSpPr>
        <p:spPr>
          <a:xfrm>
            <a:off x="820519" y="153559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0519" y="133557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1" name="Text 69"/>
          <p:cNvSpPr/>
          <p:nvPr/>
        </p:nvSpPr>
        <p:spPr>
          <a:xfrm>
            <a:off x="820519" y="133557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0520" y="11355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3" name="Text 71"/>
          <p:cNvSpPr/>
          <p:nvPr/>
        </p:nvSpPr>
        <p:spPr>
          <a:xfrm>
            <a:off x="820520" y="11355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4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4587240"/>
            <a:ext cx="152400" cy="1524000"/>
          </a:xfrm>
          <a:prstGeom prst="rect">
            <a:avLst/>
          </a:prstGeom>
        </p:spPr>
      </p:pic>
      <p:sp>
        <p:nvSpPr>
          <p:cNvPr id="75" name="Shape 72"/>
          <p:cNvSpPr/>
          <p:nvPr/>
        </p:nvSpPr>
        <p:spPr>
          <a:xfrm>
            <a:off x="10527292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6" name="Text 73"/>
          <p:cNvSpPr/>
          <p:nvPr/>
        </p:nvSpPr>
        <p:spPr>
          <a:xfrm>
            <a:off x="10527292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10727317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8" name="Text 75"/>
          <p:cNvSpPr/>
          <p:nvPr/>
        </p:nvSpPr>
        <p:spPr>
          <a:xfrm>
            <a:off x="10727317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10927342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0" name="Text 77"/>
          <p:cNvSpPr/>
          <p:nvPr/>
        </p:nvSpPr>
        <p:spPr>
          <a:xfrm>
            <a:off x="10927342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11127367" y="64040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2" name="Text 79"/>
          <p:cNvSpPr/>
          <p:nvPr/>
        </p:nvSpPr>
        <p:spPr>
          <a:xfrm>
            <a:off x="11127367" y="64040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11336120" y="654130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4" name="Text 81"/>
          <p:cNvSpPr/>
          <p:nvPr/>
        </p:nvSpPr>
        <p:spPr>
          <a:xfrm>
            <a:off x="11336120" y="654130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11336120" y="6341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6" name="Text 83"/>
          <p:cNvSpPr/>
          <p:nvPr/>
        </p:nvSpPr>
        <p:spPr>
          <a:xfrm>
            <a:off x="11336120" y="6341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11336120" y="61412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8" name="Text 85"/>
          <p:cNvSpPr/>
          <p:nvPr/>
        </p:nvSpPr>
        <p:spPr>
          <a:xfrm>
            <a:off x="11336120" y="61412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1336120" y="594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0" name="Text 87"/>
          <p:cNvSpPr/>
          <p:nvPr/>
        </p:nvSpPr>
        <p:spPr>
          <a:xfrm>
            <a:off x="11336120" y="594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1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204" y="4909876"/>
            <a:ext cx="1320800" cy="1371600"/>
          </a:xfrm>
          <a:prstGeom prst="rect">
            <a:avLst/>
          </a:prstGeom>
        </p:spPr>
      </p:pic>
      <p:pic>
        <p:nvPicPr>
          <p:cNvPr id="92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995" y="1202055"/>
            <a:ext cx="1041400" cy="962025"/>
          </a:xfrm>
          <a:prstGeom prst="rect">
            <a:avLst/>
          </a:prstGeom>
        </p:spPr>
      </p:pic>
      <p:sp>
        <p:nvSpPr>
          <p:cNvPr id="93" name="Shape 88"/>
          <p:cNvSpPr/>
          <p:nvPr/>
        </p:nvSpPr>
        <p:spPr>
          <a:xfrm>
            <a:off x="10762111" y="4770810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94" name="Text 89"/>
          <p:cNvSpPr/>
          <p:nvPr/>
        </p:nvSpPr>
        <p:spPr>
          <a:xfrm>
            <a:off x="10762111" y="4770810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5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66" y="1735624"/>
            <a:ext cx="731154" cy="676035"/>
          </a:xfrm>
          <a:prstGeom prst="rect">
            <a:avLst/>
          </a:prstGeom>
        </p:spPr>
      </p:pic>
      <p:sp>
        <p:nvSpPr>
          <p:cNvPr id="96" name="Text 90"/>
          <p:cNvSpPr/>
          <p:nvPr/>
        </p:nvSpPr>
        <p:spPr>
          <a:xfrm>
            <a:off x="1010920" y="296862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7" name="Text 91"/>
          <p:cNvSpPr/>
          <p:nvPr/>
        </p:nvSpPr>
        <p:spPr>
          <a:xfrm>
            <a:off x="6670914" y="728660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98" name="Text 92"/>
          <p:cNvSpPr/>
          <p:nvPr/>
        </p:nvSpPr>
        <p:spPr>
          <a:xfrm>
            <a:off x="4100195" y="1610360"/>
            <a:ext cx="35788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Agent</a:t>
            </a:r>
            <a:endParaRPr lang="en-US" sz="1600" dirty="0"/>
          </a:p>
        </p:txBody>
      </p:sp>
      <p:sp>
        <p:nvSpPr>
          <p:cNvPr id="99" name="Text 93"/>
          <p:cNvSpPr/>
          <p:nvPr/>
        </p:nvSpPr>
        <p:spPr>
          <a:xfrm>
            <a:off x="10260460" y="728660"/>
            <a:ext cx="1418033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00" name="Text 94"/>
          <p:cNvSpPr/>
          <p:nvPr/>
        </p:nvSpPr>
        <p:spPr>
          <a:xfrm>
            <a:off x="8164830" y="1673225"/>
            <a:ext cx="35128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Inquiry &amp; Triage</a:t>
            </a:r>
            <a:endParaRPr lang="en-US" sz="1600" dirty="0"/>
          </a:p>
        </p:txBody>
      </p:sp>
      <p:sp>
        <p:nvSpPr>
          <p:cNvPr id="101" name="Text 95"/>
          <p:cNvSpPr/>
          <p:nvPr/>
        </p:nvSpPr>
        <p:spPr>
          <a:xfrm>
            <a:off x="6666865" y="2537460"/>
            <a:ext cx="17519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02" name="Text 96"/>
          <p:cNvSpPr/>
          <p:nvPr/>
        </p:nvSpPr>
        <p:spPr>
          <a:xfrm>
            <a:off x="4100195" y="3418840"/>
            <a:ext cx="3608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 &amp; Reply</a:t>
            </a:r>
            <a:endParaRPr lang="en-US" sz="1600" dirty="0"/>
          </a:p>
        </p:txBody>
      </p:sp>
      <p:sp>
        <p:nvSpPr>
          <p:cNvPr id="103" name="Text 97"/>
          <p:cNvSpPr/>
          <p:nvPr/>
        </p:nvSpPr>
        <p:spPr>
          <a:xfrm>
            <a:off x="10260330" y="2537460"/>
            <a:ext cx="166814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04" name="Text 98"/>
          <p:cNvSpPr/>
          <p:nvPr/>
        </p:nvSpPr>
        <p:spPr>
          <a:xfrm>
            <a:off x="8164830" y="3408680"/>
            <a:ext cx="35128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&amp; Insight</a:t>
            </a:r>
            <a:endParaRPr lang="en-US" sz="1600" dirty="0"/>
          </a:p>
        </p:txBody>
      </p:sp>
      <p:sp>
        <p:nvSpPr>
          <p:cNvPr id="105" name="Text 99"/>
          <p:cNvSpPr/>
          <p:nvPr/>
        </p:nvSpPr>
        <p:spPr>
          <a:xfrm>
            <a:off x="6675755" y="4427220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06" name="Text 100"/>
          <p:cNvSpPr/>
          <p:nvPr/>
        </p:nvSpPr>
        <p:spPr>
          <a:xfrm>
            <a:off x="4137660" y="5234940"/>
            <a:ext cx="3608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Audit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B2C4FF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3644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93644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93669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93669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93694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93694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93719" y="3494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93719" y="3494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0282" y="42353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90282" y="42353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0282" y="40353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90282" y="40353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0282" y="38352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90282" y="38352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90282" y="36352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90282" y="36352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3916998"/>
            <a:ext cx="65544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One: Draft Empathetic Email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6484" y="47881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56484" y="47881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2883" y="48286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632883" y="48286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5-d2nf8kp8bjvh7rlj0aa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49" y="0"/>
            <a:ext cx="4858280" cy="685800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35-d2nf8kp8bjvh7rlj0aa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5" y="30052"/>
            <a:ext cx="2304176" cy="3070607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36-d2nf8l18bjvh7rlj0ab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950" y="30052"/>
            <a:ext cx="2325494" cy="3100659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85287" y="4726116"/>
            <a:ext cx="64630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Drafting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97205" y="5126990"/>
            <a:ext cx="6751320" cy="1443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tools like ChatGPT or Zendesk AI to draft a calm, empathetic response to a customer reporting a missing order, ensuring the tone is professional and the next steps are clear.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Two: Build Billing Bot Flow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Design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a chatbot decision tree for common billing questions using tools like Ada or Tidio, ensuring it covers key FAQs and has clear escalation paths for complex issues.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Base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 ten knowledge-base answers for billing FAQs, ensuring they are clear, concise, and cover common customer concerns to reduce ticket volume.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the chatbot flow to ensure it handles inquiries accurately and escalates complex issues smoothly to human agents.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Three: Analyze Frustrated Call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6-d2nf8l18bjvh7rlj0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1"/>
            <a:ext cx="6095999" cy="6838159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sentiment analysis on a call transcript using tools like Talkdesk or Five9 to identify moments of high frustration and potential escalation points.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Follow-Up Message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an empathetic follow-up message based on the analysis, ensuring it addresses the customer’s concerns and offers a clear resolution path.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NOT to Deploy AI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8-27-20:04:40-d2nf8m18bjvh7rlj0a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04" y="602673"/>
            <a:ext cx="2492262" cy="1663701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1-d2nf8m98bjvh7rlj0ak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04" y="2378570"/>
            <a:ext cx="2492261" cy="3203246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8-27-20:04:41-d2nf8m98bjvh7rlj0aj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64" y="3873921"/>
            <a:ext cx="2408275" cy="168829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33450" y="1100455"/>
            <a:ext cx="373697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Sensitive Situations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using AI for emotionally sensitive conversations, high-stakes financial or legal issues, or any scenario where inaccurate answers could damage customer trust.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human agents retain control over delicate interactions and final decisions, leveraging AI as a tool to enhance efficiency while preserving empathy and judgment.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4:43-d2nf8mp8bjvh7rlj0a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939165"/>
            <a:ext cx="2995930" cy="25209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20:04:43-d2nf8mp8bjvh7rlj0a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939165"/>
            <a:ext cx="4514215" cy="2520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&amp; Next Steps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repetitive, predictable, and data-heavy tasks, providing speed and consistency while requiring human oversight for emotional and complex interactions.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one audited task, implement the demonstrated AI tool this week, and measure changes in CSAT and AHT to assess impact and guide further iteration.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resources like vendor academies and community forums to stay updated on best practices and continuously improve response quality and agent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gradFill flip="none" rotWithShape="0">
          <a:gsLst>
            <a:gs pos="0">
              <a:srgbClr val="C7D5FC"/>
            </a:gs>
            <a:gs pos="0">
              <a:srgbClr val="D8E1FD"/>
            </a:gs>
            <a:gs pos="0">
              <a:srgbClr val="C7D5FC"/>
            </a:gs>
            <a:gs pos="33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1097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61097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1122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61122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61147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61147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61172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61172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7734" y="47174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57734" y="47174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7735" y="45174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57735" y="45174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7735" y="43173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57735" y="43173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7735" y="41173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57735" y="41173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94895" y="5081960"/>
            <a:ext cx="320370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&amp; Resource Links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16332" y="371277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216332" y="371277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92731" y="375331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92731" y="375331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8-d2nf8lh8bjvh7rlj0af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32" y="2970261"/>
            <a:ext cx="2725109" cy="3887739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37-d2nf8l98bjvh7rlj0ae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740" y="452203"/>
            <a:ext cx="5454259" cy="2518058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38-d2nf8lh8bjvh7rlj0af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3" y="-23596"/>
            <a:ext cx="3942257" cy="3452596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675188" y="3645466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7145655" y="4152900"/>
            <a:ext cx="4477385" cy="1885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a one-page cheat sheet listing AI strengths, tool names, and ideal use cases, along with links to vendor academies, community forums, and downloadable prompt libraries for ongoing support.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1656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C7D5FC"/>
            </a:gs>
            <a:gs pos="4000">
              <a:srgbClr val="C7D5FC"/>
            </a:gs>
            <a:gs pos="46000">
              <a:srgbClr val="FFF1C1">
                <a:alpha val="84000"/>
              </a:srgbClr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9672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1119672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19697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319697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19722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519722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719747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719747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10920" y="1225550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66103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166103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366128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2366128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66153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566153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766178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2766178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9715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9715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15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31715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3715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33715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715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35715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7693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377693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97696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397696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17698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417698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7701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437701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57703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457703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77706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477706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97708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497708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7711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517711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925286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6925286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125311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7125311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325336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7325336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25361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7525361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361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85361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7361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87361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9361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89361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1361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91361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3362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93362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5362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95362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7362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4" name="Text 62"/>
          <p:cNvSpPr/>
          <p:nvPr/>
        </p:nvSpPr>
        <p:spPr>
          <a:xfrm>
            <a:off x="97362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9362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99362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736020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8" name="Text 66"/>
          <p:cNvSpPr/>
          <p:nvPr/>
        </p:nvSpPr>
        <p:spPr>
          <a:xfrm>
            <a:off x="7736020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7936045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7936045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136070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2" name="Text 70"/>
          <p:cNvSpPr/>
          <p:nvPr/>
        </p:nvSpPr>
        <p:spPr>
          <a:xfrm>
            <a:off x="8136070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336095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4" name="Text 72"/>
          <p:cNvSpPr/>
          <p:nvPr/>
        </p:nvSpPr>
        <p:spPr>
          <a:xfrm>
            <a:off x="8336095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5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65" y="360045"/>
            <a:ext cx="152400" cy="1524000"/>
          </a:xfrm>
          <a:prstGeom prst="rect">
            <a:avLst/>
          </a:prstGeom>
        </p:spPr>
      </p:pic>
      <p:pic>
        <p:nvPicPr>
          <p:cNvPr id="76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4938395"/>
            <a:ext cx="152400" cy="1524000"/>
          </a:xfrm>
          <a:prstGeom prst="rect">
            <a:avLst/>
          </a:prstGeom>
        </p:spPr>
      </p:pic>
      <p:sp>
        <p:nvSpPr>
          <p:cNvPr id="77" name="Text 73"/>
          <p:cNvSpPr/>
          <p:nvPr/>
        </p:nvSpPr>
        <p:spPr>
          <a:xfrm>
            <a:off x="3268937" y="310258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1519555" y="4514215"/>
            <a:ext cx="46310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8170059" y="3102584"/>
            <a:ext cx="136618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6287770" y="4422140"/>
            <a:ext cx="4631055" cy="1753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Agent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5-d2nf8n98bjvh7rlj0aq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69" y="0"/>
            <a:ext cx="369035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Matters for Support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4" name="Image 1" descr="https://kimi-img.moonshot.cn/pub/slides/slides_tmpl/image/25-08-27-20:04:45-d2nf8n98bjvh7rlj0ar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0" y="301521"/>
            <a:ext cx="1353928" cy="2102570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1259604" y="1843553"/>
            <a:ext cx="612242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Goal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module aims to equip customer service professionals with AI tools to streamline workflows, enhance response quality, and balance automation with human empathy, ultimately improving customer satisfaction.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Role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repetitive tasks like ticket classification and response drafting, allowing agents to focus on complex problem-solving and emotional intelligence, which are crucial for high-quality customer interactions.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leveraging AI, customer service teams can reduce response times, improve accuracy, and handle more inquiries efficiently, leading to a more consistent and positive customer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361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2361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364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2364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2366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2366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2369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2369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0253" y="12993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20253" y="12993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253" y="109932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0253" y="109932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0253" y="8993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0253" y="8993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0253" y="699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0253" y="699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4370" y="558800"/>
            <a:ext cx="5421630" cy="1470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AI Handles Best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6289" y="2055854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6289" y="2055854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3079" y="2096392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813079" y="2096392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15231" y="4503296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15231" y="4503296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82021" y="4543834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1182021" y="4543834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i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4927" cy="6858000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010920" y="2128520"/>
            <a:ext cx="4563110" cy="42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Tasks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40435" y="2436495"/>
            <a:ext cx="4563110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handling repetitive tasks such as answering FAQs, routing tickets, and drafting responses, ensuring quick and consistent service without the need for human intervention.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410335" y="4457700"/>
            <a:ext cx="42341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Focus Areas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76985" y="4647565"/>
            <a:ext cx="4672965" cy="1702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Agents remain essential for tasks requiring emotional intelligence, complex problem-solving, and judgment calls, ensuring that customer interactions are empathetic and personalized.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Inquiry &amp; Triage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Ticket Classification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46-d2nf8nh8bjvh7rlj0au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4" y="1654149"/>
            <a:ext cx="2397686" cy="2191819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46-d2nf8nh8bjvh7rlj0au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2" y="1608057"/>
            <a:ext cx="2525035" cy="223403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47-d2nf8np8bjvh7rlj0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66" y="1654149"/>
            <a:ext cx="2397686" cy="2191818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Tagging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automatically tags incoming tickets by topic, urgency, and sentiment, ensuring that each inquiry is routed to the appropriate department or agent for quick resolution.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Routing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analyzing the content and context of customer inquiries, AI ensures that tickets are sent to the right agent or team, reducing wait times and improving overall efficiency.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 Suggestions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draft responses based on the ticket content, saving agents time and ensuring consistent, high-quality replies that meet brand standards.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Tools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1552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Zendesk AI, Freshdesk, Intercom Fin, Salesforce Einstein, and Ada enable seamless ticket classification and response drafting, enhancing the overall support workflow.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h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381" y="764053"/>
            <a:ext cx="11416619" cy="60201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2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632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32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632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633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633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633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633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5633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5633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7633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7633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9634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9634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1634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1634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576320" y="3007360"/>
            <a:ext cx="8615680" cy="3827983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FFF2C6"/>
          </a:solidFill>
          <a:ln/>
        </p:spPr>
      </p:sp>
      <p:sp>
        <p:nvSpPr>
          <p:cNvPr id="20" name="Text 17"/>
          <p:cNvSpPr/>
          <p:nvPr/>
        </p:nvSpPr>
        <p:spPr>
          <a:xfrm>
            <a:off x="3576320" y="3007360"/>
            <a:ext cx="8615680" cy="382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7333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27333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7336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47336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67338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467338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87341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487341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069976" y="41741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4069976" y="41741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069976" y="39741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4069976" y="39741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069976" y="37741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4069976" y="37741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069976" y="35740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4069976" y="35740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339590" y="3569970"/>
            <a:ext cx="7336790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First-Line Defense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1600789" y="494390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11600789" y="494390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11677188" y="498444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1" name="Text 38"/>
          <p:cNvSpPr/>
          <p:nvPr/>
        </p:nvSpPr>
        <p:spPr>
          <a:xfrm>
            <a:off x="11677188" y="498444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006975" y="4676140"/>
            <a:ext cx="6579235" cy="1050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Resolution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582160" y="5418455"/>
            <a:ext cx="7346315" cy="12325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chatbots handle common issues like password resets, order tracking, and appointment scheduling, reducing the load on human agents and providing instant solutions to customers.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Microsoft Office PowerPoint</Application>
  <PresentationFormat>Widescreen</PresentationFormat>
  <Paragraphs>156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Service</dc:title>
  <dc:subject>AI-Powered Service</dc:subject>
  <dc:creator>Kimi</dc:creator>
  <cp:lastModifiedBy>Sean</cp:lastModifiedBy>
  <cp:revision>2</cp:revision>
  <dcterms:created xsi:type="dcterms:W3CDTF">2025-12-03T23:35:18Z</dcterms:created>
  <dcterms:modified xsi:type="dcterms:W3CDTF">2025-12-04T00:12:38Z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Service","ContentProducer":"001191110108MACG2KBH8F10000","ProduceID":"d4och0136ak50u7pjn8g","ReservedCode1":"","ContentPropagator":"001191110108MACG2KBH8F20000","PropagateID":"d4och0136ak50u7pjn8g","ReservedCode2":""}</vt:lpwstr>
  </property>
</Properties>
</file>